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08" r:id="rId1"/>
  </p:sldMasterIdLst>
  <p:notesMasterIdLst>
    <p:notesMasterId r:id="rId19"/>
  </p:notesMasterIdLst>
  <p:sldIdLst>
    <p:sldId id="256" r:id="rId2"/>
    <p:sldId id="263" r:id="rId3"/>
    <p:sldId id="267" r:id="rId4"/>
    <p:sldId id="259" r:id="rId5"/>
    <p:sldId id="289" r:id="rId6"/>
    <p:sldId id="265" r:id="rId7"/>
    <p:sldId id="266" r:id="rId8"/>
    <p:sldId id="287" r:id="rId9"/>
    <p:sldId id="300" r:id="rId10"/>
    <p:sldId id="288" r:id="rId11"/>
    <p:sldId id="301" r:id="rId12"/>
    <p:sldId id="295" r:id="rId13"/>
    <p:sldId id="296" r:id="rId14"/>
    <p:sldId id="297" r:id="rId15"/>
    <p:sldId id="298" r:id="rId16"/>
    <p:sldId id="299" r:id="rId17"/>
    <p:sldId id="275" r:id="rId18"/>
  </p:sldIdLst>
  <p:sldSz cx="18288000" cy="10287000"/>
  <p:notesSz cx="6858000" cy="9144000"/>
  <p:embeddedFontLst>
    <p:embeddedFont>
      <p:font typeface="Calibri Light" panose="020F0302020204030204" pitchFamily="34" charset="0"/>
      <p:regular r:id="rId20"/>
      <p: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HK Grotesk Medium Bold" panose="020B0604020202020204" charset="0"/>
      <p:regular r:id="rId26"/>
    </p:embeddedFont>
    <p:embeddedFont>
      <p:font typeface="HK Grotesk Medium" panose="020B0604020202020204" charset="0"/>
      <p:regular r:id="rId27"/>
    </p:embeddedFont>
    <p:embeddedFont>
      <p:font typeface="HK Grotesk Light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account" initials="Ma" lastIdx="0" clrIdx="0">
    <p:extLst>
      <p:ext uri="{19B8F6BF-5375-455C-9EA6-DF929625EA0E}">
        <p15:presenceInfo xmlns:p15="http://schemas.microsoft.com/office/powerpoint/2012/main" userId="1ea96f08ab1bf8a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23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2" d="100"/>
          <a:sy n="32" d="100"/>
        </p:scale>
        <p:origin x="53" y="8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5A3BC7-C272-4E4F-B253-DB9325596F52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56EE5-D000-45B7-BB6B-1135D7EEA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75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56EE5-D000-45B7-BB6B-1135D7EEA87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342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56EE5-D000-45B7-BB6B-1135D7EEA87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2884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56EE5-D000-45B7-BB6B-1135D7EEA87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722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90523-1B3A-4E41-9600-A20CA6D4C114}" type="datetime1">
              <a:rPr lang="en-US" smtClean="0"/>
              <a:t>5/17/2022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37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E011-B25A-4B7D-803B-A1BEA53D5010}" type="datetime1">
              <a:rPr lang="en-US" smtClean="0"/>
              <a:t>5/17/2022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662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2CC75-D980-4251-A00B-A811E28D6EA5}" type="datetime1">
              <a:rPr lang="en-US" smtClean="0"/>
              <a:t>5/17/2022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075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1528E-4E4E-4A41-A30C-AD42FDDD04A5}" type="datetime1">
              <a:rPr lang="en-US" smtClean="0"/>
              <a:t>5/17/2022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444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A287E-96D8-4E6F-B3BD-9CA00E76EF9B}" type="datetime1">
              <a:rPr lang="en-US" smtClean="0"/>
              <a:t>5/17/2022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583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1CE1D-258A-40A3-BCF9-1241E8FC7A4D}" type="datetime1">
              <a:rPr lang="en-US" smtClean="0"/>
              <a:t>5/17/2022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45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451B8-BF0D-4238-8753-12E378EE4022}" type="datetime1">
              <a:rPr lang="en-US" smtClean="0"/>
              <a:t>5/17/2022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206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F89E0-7EE8-400A-8493-E4E3B8C83DFE}" type="datetime1">
              <a:rPr lang="en-US" smtClean="0"/>
              <a:t>5/17/2022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37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BE3-A98F-4A00-9F27-E10AF6D2221F}" type="datetime1">
              <a:rPr lang="en-US" smtClean="0"/>
              <a:t>5/17/2022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85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AE578-7223-4289-88F2-4A2AE52EC724}" type="datetime1">
              <a:rPr lang="en-US" smtClean="0"/>
              <a:t>5/17/2022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299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0C83-E9C4-464D-9249-31180B05A039}" type="datetime1">
              <a:rPr lang="en-US" smtClean="0"/>
              <a:t>5/17/2022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293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752C67-1A83-476D-8EE8-F3C8608B3F33}" type="datetime1">
              <a:rPr lang="en-US" smtClean="0"/>
              <a:t>5/17/2022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406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gi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3124200" y="1440166"/>
            <a:ext cx="11568877" cy="7079029"/>
            <a:chOff x="2086158" y="-469085"/>
            <a:chExt cx="15425167" cy="9438705"/>
          </a:xfrm>
        </p:grpSpPr>
        <p:sp>
          <p:nvSpPr>
            <p:cNvPr id="7" name="TextBox 7"/>
            <p:cNvSpPr txBox="1"/>
            <p:nvPr/>
          </p:nvSpPr>
          <p:spPr>
            <a:xfrm>
              <a:off x="4242207" y="-469085"/>
              <a:ext cx="11480798" cy="369331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6000" b="1" dirty="0">
                  <a:solidFill>
                    <a:schemeClr val="bg1">
                      <a:lumMod val="65000"/>
                    </a:schemeClr>
                  </a:solidFill>
                </a:rPr>
                <a:t>MapGAN: GENERATING </a:t>
              </a:r>
              <a:r>
                <a:rPr lang="en-US" sz="6000" b="1" dirty="0" smtClean="0">
                  <a:solidFill>
                    <a:schemeClr val="bg1">
                      <a:lumMod val="65000"/>
                    </a:schemeClr>
                  </a:solidFill>
                </a:rPr>
                <a:t>DIGITAL MAPS </a:t>
              </a:r>
              <a:r>
                <a:rPr lang="en-US" sz="6000" b="1" dirty="0">
                  <a:solidFill>
                    <a:schemeClr val="bg1">
                      <a:lumMod val="65000"/>
                    </a:schemeClr>
                  </a:solidFill>
                </a:rPr>
                <a:t>FROM SATELLITE IMAGES</a:t>
              </a:r>
              <a:endParaRPr lang="en-US" sz="60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5785891" y="5720868"/>
              <a:ext cx="8393431" cy="32487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40"/>
                </a:lnSpc>
              </a:pPr>
              <a:r>
                <a:rPr lang="en-US" sz="3200" b="1" u="sng" dirty="0">
                  <a:solidFill>
                    <a:srgbClr val="BBBBBB"/>
                  </a:solidFill>
                  <a:latin typeface="HK Grotesk Light"/>
                </a:rPr>
                <a:t>PRESENTED BY:</a:t>
              </a:r>
            </a:p>
            <a:p>
              <a:pPr algn="ctr">
                <a:lnSpc>
                  <a:spcPts val="3840"/>
                </a:lnSpc>
              </a:pPr>
              <a:r>
                <a:rPr lang="en-US" sz="3200" dirty="0">
                  <a:solidFill>
                    <a:srgbClr val="BBBBBB"/>
                  </a:solidFill>
                  <a:latin typeface="HK Grotesk Light"/>
                </a:rPr>
                <a:t>PRAJWAL CHHETRI</a:t>
              </a:r>
            </a:p>
            <a:p>
              <a:pPr algn="ctr">
                <a:lnSpc>
                  <a:spcPts val="3840"/>
                </a:lnSpc>
              </a:pPr>
              <a:r>
                <a:rPr lang="en-US" sz="3200" dirty="0">
                  <a:solidFill>
                    <a:srgbClr val="BBBBBB"/>
                  </a:solidFill>
                  <a:latin typeface="HK Grotesk Light"/>
                </a:rPr>
                <a:t>SACHI KAMAT</a:t>
              </a:r>
            </a:p>
            <a:p>
              <a:pPr algn="ctr">
                <a:lnSpc>
                  <a:spcPts val="3840"/>
                </a:lnSpc>
              </a:pPr>
              <a:r>
                <a:rPr lang="en-US" sz="3200" dirty="0">
                  <a:solidFill>
                    <a:srgbClr val="BBBBBB"/>
                  </a:solidFill>
                  <a:latin typeface="HK Grotesk Light"/>
                </a:rPr>
                <a:t>ANUJ TIMSINA</a:t>
              </a:r>
            </a:p>
            <a:p>
              <a:pPr algn="ctr">
                <a:lnSpc>
                  <a:spcPts val="3840"/>
                </a:lnSpc>
              </a:pPr>
              <a:r>
                <a:rPr lang="en-US" sz="3200" dirty="0">
                  <a:solidFill>
                    <a:srgbClr val="BBBBBB"/>
                  </a:solidFill>
                  <a:latin typeface="HK Grotesk Light"/>
                </a:rPr>
                <a:t>SANDIP THAPA</a:t>
              </a:r>
            </a:p>
          </p:txBody>
        </p:sp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2086158" y="3452694"/>
              <a:ext cx="15425167" cy="811685"/>
            </a:xfrm>
            <a:prstGeom prst="rect">
              <a:avLst/>
            </a:prstGeom>
          </p:spPr>
        </p:pic>
        <p:grpSp>
          <p:nvGrpSpPr>
            <p:cNvPr id="10" name="Group 10"/>
            <p:cNvGrpSpPr/>
            <p:nvPr/>
          </p:nvGrpSpPr>
          <p:grpSpPr>
            <a:xfrm>
              <a:off x="2372181" y="3788053"/>
              <a:ext cx="14853125" cy="144608"/>
              <a:chOff x="7418657" y="-2912581"/>
              <a:chExt cx="49620430" cy="4831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7418657" y="-2912581"/>
                <a:ext cx="49620430" cy="483100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5638800" y="1460461"/>
            <a:ext cx="6628360" cy="1364700"/>
            <a:chOff x="556019" y="543474"/>
            <a:chExt cx="8837812" cy="1819599"/>
          </a:xfrm>
        </p:grpSpPr>
        <p:sp>
          <p:nvSpPr>
            <p:cNvPr id="7" name="TextBox 7"/>
            <p:cNvSpPr txBox="1"/>
            <p:nvPr/>
          </p:nvSpPr>
          <p:spPr>
            <a:xfrm>
              <a:off x="725804" y="543474"/>
              <a:ext cx="8668027" cy="12436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300"/>
                </a:lnSpc>
              </a:pPr>
              <a:r>
                <a:rPr lang="en-US" sz="6000" dirty="0" smtClean="0">
                  <a:solidFill>
                    <a:schemeClr val="bg1">
                      <a:lumMod val="75000"/>
                    </a:schemeClr>
                  </a:solidFill>
                  <a:latin typeface="HK Grotesk Medium"/>
                </a:rPr>
                <a:t>LOSS</a:t>
              </a:r>
              <a:r>
                <a:rPr lang="en-US" sz="6000" dirty="0" smtClean="0">
                  <a:solidFill>
                    <a:srgbClr val="BBBBBB"/>
                  </a:solidFill>
                  <a:latin typeface="HK Grotesk Medium"/>
                </a:rPr>
                <a:t> FUNCTION</a:t>
              </a:r>
              <a:endParaRPr lang="en-US" sz="6000" dirty="0">
                <a:solidFill>
                  <a:srgbClr val="BBBBBB"/>
                </a:solidFill>
                <a:latin typeface="HK Grotesk Medium"/>
              </a:endParaRPr>
            </a:p>
          </p:txBody>
        </p:sp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10800000">
              <a:off x="556019" y="1928693"/>
              <a:ext cx="8273908" cy="434380"/>
            </a:xfrm>
            <a:prstGeom prst="rect">
              <a:avLst/>
            </a:prstGeom>
          </p:spPr>
        </p:pic>
        <p:grpSp>
          <p:nvGrpSpPr>
            <p:cNvPr id="10" name="Group 10"/>
            <p:cNvGrpSpPr/>
            <p:nvPr/>
          </p:nvGrpSpPr>
          <p:grpSpPr>
            <a:xfrm>
              <a:off x="709418" y="2070225"/>
              <a:ext cx="7967108" cy="151303"/>
              <a:chOff x="1863790" y="-8651400"/>
              <a:chExt cx="26615933" cy="505465"/>
            </a:xfrm>
          </p:grpSpPr>
          <p:sp>
            <p:nvSpPr>
              <p:cNvPr id="11" name="Freeform 11"/>
              <p:cNvSpPr/>
              <p:nvPr/>
            </p:nvSpPr>
            <p:spPr>
              <a:xfrm rot="10800000">
                <a:off x="1863790" y="-8651400"/>
                <a:ext cx="26615933" cy="505465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572000" y="3512284"/>
            <a:ext cx="9144000" cy="70545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GB" sz="36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Discriminator Loss:     max</a:t>
            </a:r>
            <a:r>
              <a:rPr lang="en-GB" sz="3600" b="1" baseline="-25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(D) </a:t>
            </a:r>
            <a:r>
              <a:rPr lang="en-GB" sz="3600" b="1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3600" b="1" baseline="-25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x~P</a:t>
            </a:r>
            <a:r>
              <a:rPr lang="en-GB" sz="3600" b="1" baseline="-25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(x)</a:t>
            </a:r>
            <a:r>
              <a:rPr lang="en-GB" sz="36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[log(D(x))]+ </a:t>
            </a:r>
            <a:r>
              <a:rPr lang="en-GB" sz="3600" b="1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3600" b="1" baseline="-25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z~Pz</a:t>
            </a:r>
            <a:r>
              <a:rPr lang="en-GB" sz="3600" b="1" baseline="-25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(z)</a:t>
            </a:r>
            <a:r>
              <a:rPr lang="en-GB" sz="36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[log(1-D(G(z)))]</a:t>
            </a:r>
            <a:endParaRPr lang="en-GB" sz="36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GB" sz="36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Generator Loss:  </a:t>
            </a:r>
            <a:r>
              <a:rPr lang="en-GB" sz="36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</a:t>
            </a:r>
            <a:r>
              <a:rPr lang="en-GB" sz="3600" b="1" baseline="-25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(G) </a:t>
            </a:r>
            <a:r>
              <a:rPr lang="en-GB" sz="3600" b="1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3600" b="1" baseline="-25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x~P</a:t>
            </a:r>
            <a:r>
              <a:rPr lang="en-GB" sz="3600" b="1" baseline="-25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(x)</a:t>
            </a:r>
            <a:r>
              <a:rPr lang="en-GB" sz="36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[log(D(x))]+ </a:t>
            </a:r>
            <a:r>
              <a:rPr lang="en-GB" sz="3600" b="1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3600" b="1" baseline="-25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z~Pz</a:t>
            </a:r>
            <a:r>
              <a:rPr lang="en-GB" sz="3600" b="1" baseline="-25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(z)</a:t>
            </a:r>
            <a:r>
              <a:rPr lang="en-GB" sz="36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log(1-D(G(z)))]</a:t>
            </a:r>
          </a:p>
          <a:p>
            <a:pPr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GB" sz="36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Reconstruction Loss: ||</a:t>
            </a:r>
            <a:r>
              <a:rPr lang="en-GB" sz="3600" b="1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GB" sz="3600" b="1" baseline="-25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fake</a:t>
            </a:r>
            <a:r>
              <a:rPr lang="en-GB" sz="3600" b="1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-M</a:t>
            </a:r>
            <a:r>
              <a:rPr lang="en-GB" sz="3600" b="1" baseline="-250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</a:t>
            </a:r>
            <a:r>
              <a:rPr lang="en-GB" sz="36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||</a:t>
            </a:r>
            <a:r>
              <a:rPr lang="en-GB" sz="3600" b="1" baseline="-250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GB" sz="36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</a:pPr>
            <a:endParaRPr lang="en-GB" sz="36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</a:pPr>
            <a:endParaRPr lang="en-GB" sz="3600" b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766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5638800" y="1460461"/>
            <a:ext cx="6628360" cy="1364700"/>
            <a:chOff x="556019" y="543474"/>
            <a:chExt cx="8837812" cy="1819599"/>
          </a:xfrm>
        </p:grpSpPr>
        <p:sp>
          <p:nvSpPr>
            <p:cNvPr id="7" name="TextBox 7"/>
            <p:cNvSpPr txBox="1"/>
            <p:nvPr/>
          </p:nvSpPr>
          <p:spPr>
            <a:xfrm>
              <a:off x="725804" y="543474"/>
              <a:ext cx="8668027" cy="12436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300"/>
                </a:lnSpc>
              </a:pPr>
              <a:r>
                <a:rPr lang="en-US" sz="6000" dirty="0">
                  <a:solidFill>
                    <a:srgbClr val="BBBBBB"/>
                  </a:solidFill>
                  <a:latin typeface="HK Grotesk Medium"/>
                </a:rPr>
                <a:t>METHODOLOGY</a:t>
              </a:r>
            </a:p>
          </p:txBody>
        </p:sp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10800000">
              <a:off x="556019" y="1928693"/>
              <a:ext cx="8273908" cy="434380"/>
            </a:xfrm>
            <a:prstGeom prst="rect">
              <a:avLst/>
            </a:prstGeom>
          </p:spPr>
        </p:pic>
        <p:grpSp>
          <p:nvGrpSpPr>
            <p:cNvPr id="10" name="Group 10"/>
            <p:cNvGrpSpPr/>
            <p:nvPr/>
          </p:nvGrpSpPr>
          <p:grpSpPr>
            <a:xfrm>
              <a:off x="709418" y="2070225"/>
              <a:ext cx="7967108" cy="151303"/>
              <a:chOff x="1863790" y="-8651400"/>
              <a:chExt cx="26615933" cy="505465"/>
            </a:xfrm>
          </p:grpSpPr>
          <p:sp>
            <p:nvSpPr>
              <p:cNvPr id="11" name="Freeform 11"/>
              <p:cNvSpPr/>
              <p:nvPr/>
            </p:nvSpPr>
            <p:spPr>
              <a:xfrm rot="10800000">
                <a:off x="1863790" y="-8651400"/>
                <a:ext cx="26615933" cy="505465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8255" y="3789015"/>
            <a:ext cx="5670507" cy="5867400"/>
          </a:xfrm>
          <a:prstGeom prst="rect">
            <a:avLst/>
          </a:prstGeom>
        </p:spPr>
      </p:pic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5808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2389781" y="1460461"/>
            <a:ext cx="13660836" cy="1402324"/>
            <a:chOff x="725804" y="543474"/>
            <a:chExt cx="9053761" cy="1869763"/>
          </a:xfrm>
        </p:grpSpPr>
        <p:sp>
          <p:nvSpPr>
            <p:cNvPr id="7" name="TextBox 7"/>
            <p:cNvSpPr txBox="1"/>
            <p:nvPr/>
          </p:nvSpPr>
          <p:spPr>
            <a:xfrm>
              <a:off x="725804" y="543474"/>
              <a:ext cx="8668027" cy="1231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1143000" indent="-1143000">
                <a:buFont typeface="Arial" panose="020B0604020202020204" pitchFamily="34" charset="0"/>
                <a:buChar char="•"/>
              </a:pPr>
              <a:r>
                <a:rPr lang="en-US" sz="6000" dirty="0">
                  <a:solidFill>
                    <a:schemeClr val="bg1">
                      <a:lumMod val="95000"/>
                    </a:schemeClr>
                  </a:solidFill>
                </a:rPr>
                <a:t>Takes a satellite image as an input</a:t>
              </a:r>
            </a:p>
          </p:txBody>
        </p:sp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10800000">
              <a:off x="1313545" y="1968772"/>
              <a:ext cx="8466020" cy="444465"/>
            </a:xfrm>
            <a:prstGeom prst="rect">
              <a:avLst/>
            </a:prstGeom>
          </p:spPr>
        </p:pic>
        <p:grpSp>
          <p:nvGrpSpPr>
            <p:cNvPr id="10" name="Group 10"/>
            <p:cNvGrpSpPr/>
            <p:nvPr/>
          </p:nvGrpSpPr>
          <p:grpSpPr>
            <a:xfrm>
              <a:off x="1498448" y="2091789"/>
              <a:ext cx="7967108" cy="151303"/>
              <a:chOff x="4499724" y="-8579360"/>
              <a:chExt cx="26615933" cy="505465"/>
            </a:xfrm>
          </p:grpSpPr>
          <p:sp>
            <p:nvSpPr>
              <p:cNvPr id="11" name="Freeform 11"/>
              <p:cNvSpPr/>
              <p:nvPr/>
            </p:nvSpPr>
            <p:spPr>
              <a:xfrm rot="10800000">
                <a:off x="4499724" y="-8579360"/>
                <a:ext cx="26615933" cy="505465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14" name="Picture 2" descr="How to Interpret a Satellite Image: Five Tips and Strategies">
            <a:extLst>
              <a:ext uri="{FF2B5EF4-FFF2-40B4-BE49-F238E27FC236}">
                <a16:creationId xmlns:a16="http://schemas.microsoft.com/office/drawing/2014/main" xmlns="" id="{57369CC1-841C-4DD9-B5F2-CDA6A85BB8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0190" y="3991797"/>
            <a:ext cx="6858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D30053D3-D950-4BDF-BDA1-4E20862B634B}"/>
              </a:ext>
            </a:extLst>
          </p:cNvPr>
          <p:cNvSpPr txBox="1"/>
          <p:nvPr/>
        </p:nvSpPr>
        <p:spPr>
          <a:xfrm>
            <a:off x="3555591" y="3370739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70199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3104536" y="2542732"/>
            <a:ext cx="12135464" cy="282428"/>
            <a:chOff x="556019" y="1928693"/>
            <a:chExt cx="8273908" cy="434380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10800000">
              <a:off x="556019" y="1928693"/>
              <a:ext cx="8273908" cy="434380"/>
            </a:xfrm>
            <a:prstGeom prst="rect">
              <a:avLst/>
            </a:prstGeom>
          </p:spPr>
        </p:pic>
        <p:grpSp>
          <p:nvGrpSpPr>
            <p:cNvPr id="10" name="Group 10"/>
            <p:cNvGrpSpPr/>
            <p:nvPr/>
          </p:nvGrpSpPr>
          <p:grpSpPr>
            <a:xfrm>
              <a:off x="709418" y="2070225"/>
              <a:ext cx="7967108" cy="151303"/>
              <a:chOff x="1863790" y="-8651400"/>
              <a:chExt cx="26615933" cy="505465"/>
            </a:xfrm>
          </p:grpSpPr>
          <p:sp>
            <p:nvSpPr>
              <p:cNvPr id="11" name="Freeform 11"/>
              <p:cNvSpPr/>
              <p:nvPr/>
            </p:nvSpPr>
            <p:spPr>
              <a:xfrm rot="10800000">
                <a:off x="1863790" y="-8651400"/>
                <a:ext cx="26615933" cy="505465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D30053D3-D950-4BDF-BDA1-4E20862B634B}"/>
              </a:ext>
            </a:extLst>
          </p:cNvPr>
          <p:cNvSpPr txBox="1"/>
          <p:nvPr/>
        </p:nvSpPr>
        <p:spPr>
          <a:xfrm>
            <a:off x="3555591" y="3370739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E748ABB1-A3EF-4201-941C-30B973473302}"/>
              </a:ext>
            </a:extLst>
          </p:cNvPr>
          <p:cNvSpPr txBox="1"/>
          <p:nvPr/>
        </p:nvSpPr>
        <p:spPr>
          <a:xfrm>
            <a:off x="2743200" y="999750"/>
            <a:ext cx="112014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95000"/>
                  </a:schemeClr>
                </a:solidFill>
              </a:rPr>
              <a:t>Generator and Discriminator are two models in the network.</a:t>
            </a:r>
          </a:p>
        </p:txBody>
      </p:sp>
      <p:pic>
        <p:nvPicPr>
          <p:cNvPr id="2050" name="Picture 2" descr="Network architecture: generator (top), discriminator (bottom). The GAN... |  Download Scientific Diagram">
            <a:extLst>
              <a:ext uri="{FF2B5EF4-FFF2-40B4-BE49-F238E27FC236}">
                <a16:creationId xmlns:a16="http://schemas.microsoft.com/office/drawing/2014/main" xmlns="" id="{29BBCB09-6334-47EC-A7A9-395832CDB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9650" y="3903368"/>
            <a:ext cx="8096250" cy="455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04676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3104536" y="2542732"/>
            <a:ext cx="12135464" cy="282428"/>
            <a:chOff x="556019" y="1928693"/>
            <a:chExt cx="8273908" cy="434380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10800000">
              <a:off x="556019" y="1928693"/>
              <a:ext cx="8273908" cy="434380"/>
            </a:xfrm>
            <a:prstGeom prst="rect">
              <a:avLst/>
            </a:prstGeom>
          </p:spPr>
        </p:pic>
        <p:grpSp>
          <p:nvGrpSpPr>
            <p:cNvPr id="10" name="Group 10"/>
            <p:cNvGrpSpPr/>
            <p:nvPr/>
          </p:nvGrpSpPr>
          <p:grpSpPr>
            <a:xfrm>
              <a:off x="709418" y="2070225"/>
              <a:ext cx="7967108" cy="151303"/>
              <a:chOff x="1863790" y="-8651400"/>
              <a:chExt cx="26615933" cy="505465"/>
            </a:xfrm>
          </p:grpSpPr>
          <p:sp>
            <p:nvSpPr>
              <p:cNvPr id="11" name="Freeform 11"/>
              <p:cNvSpPr/>
              <p:nvPr/>
            </p:nvSpPr>
            <p:spPr>
              <a:xfrm rot="10800000">
                <a:off x="1863790" y="-8651400"/>
                <a:ext cx="26615933" cy="505465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D30053D3-D950-4BDF-BDA1-4E20862B634B}"/>
              </a:ext>
            </a:extLst>
          </p:cNvPr>
          <p:cNvSpPr txBox="1"/>
          <p:nvPr/>
        </p:nvSpPr>
        <p:spPr>
          <a:xfrm>
            <a:off x="3555591" y="3370739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E748ABB1-A3EF-4201-941C-30B973473302}"/>
              </a:ext>
            </a:extLst>
          </p:cNvPr>
          <p:cNvSpPr txBox="1"/>
          <p:nvPr/>
        </p:nvSpPr>
        <p:spPr>
          <a:xfrm>
            <a:off x="2743200" y="999750"/>
            <a:ext cx="112014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95000"/>
                  </a:schemeClr>
                </a:solidFill>
              </a:rPr>
              <a:t>Generator generates fake target image using real image input.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CDC5CA55-315E-4D43-9919-A9B29DB0EE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2075" y="3873234"/>
            <a:ext cx="11578182" cy="450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450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3076268" y="3229525"/>
            <a:ext cx="12135464" cy="282428"/>
            <a:chOff x="556019" y="1928693"/>
            <a:chExt cx="8273908" cy="434380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10800000">
              <a:off x="556019" y="1928693"/>
              <a:ext cx="8273908" cy="434380"/>
            </a:xfrm>
            <a:prstGeom prst="rect">
              <a:avLst/>
            </a:prstGeom>
          </p:spPr>
        </p:pic>
        <p:grpSp>
          <p:nvGrpSpPr>
            <p:cNvPr id="10" name="Group 10"/>
            <p:cNvGrpSpPr/>
            <p:nvPr/>
          </p:nvGrpSpPr>
          <p:grpSpPr>
            <a:xfrm>
              <a:off x="709418" y="2070225"/>
              <a:ext cx="7967108" cy="151303"/>
              <a:chOff x="1863790" y="-8651400"/>
              <a:chExt cx="26615933" cy="505465"/>
            </a:xfrm>
          </p:grpSpPr>
          <p:sp>
            <p:nvSpPr>
              <p:cNvPr id="11" name="Freeform 11"/>
              <p:cNvSpPr/>
              <p:nvPr/>
            </p:nvSpPr>
            <p:spPr>
              <a:xfrm rot="10800000">
                <a:off x="1863790" y="-8651400"/>
                <a:ext cx="26615933" cy="505465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D30053D3-D950-4BDF-BDA1-4E20862B634B}"/>
              </a:ext>
            </a:extLst>
          </p:cNvPr>
          <p:cNvSpPr txBox="1"/>
          <p:nvPr/>
        </p:nvSpPr>
        <p:spPr>
          <a:xfrm>
            <a:off x="3555591" y="3370739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E748ABB1-A3EF-4201-941C-30B973473302}"/>
              </a:ext>
            </a:extLst>
          </p:cNvPr>
          <p:cNvSpPr txBox="1"/>
          <p:nvPr/>
        </p:nvSpPr>
        <p:spPr>
          <a:xfrm>
            <a:off x="2743200" y="999750"/>
            <a:ext cx="119634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95000"/>
                  </a:schemeClr>
                </a:solidFill>
              </a:rPr>
              <a:t>Discriminator is fed with pairs of input image and target image as inputs and outputs whether the image is real or fake.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EDE8F7D0-D94D-458B-94C7-3705E01867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6059" y="4017502"/>
            <a:ext cx="11554875" cy="5212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5282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3076268" y="2518061"/>
            <a:ext cx="12135464" cy="282428"/>
            <a:chOff x="556019" y="1928693"/>
            <a:chExt cx="8273908" cy="434380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10800000">
              <a:off x="556019" y="1928693"/>
              <a:ext cx="8273908" cy="434380"/>
            </a:xfrm>
            <a:prstGeom prst="rect">
              <a:avLst/>
            </a:prstGeom>
          </p:spPr>
        </p:pic>
        <p:grpSp>
          <p:nvGrpSpPr>
            <p:cNvPr id="10" name="Group 10"/>
            <p:cNvGrpSpPr/>
            <p:nvPr/>
          </p:nvGrpSpPr>
          <p:grpSpPr>
            <a:xfrm>
              <a:off x="709418" y="2070225"/>
              <a:ext cx="7967108" cy="151303"/>
              <a:chOff x="1863790" y="-8651400"/>
              <a:chExt cx="26615933" cy="505465"/>
            </a:xfrm>
          </p:grpSpPr>
          <p:sp>
            <p:nvSpPr>
              <p:cNvPr id="11" name="Freeform 11"/>
              <p:cNvSpPr/>
              <p:nvPr/>
            </p:nvSpPr>
            <p:spPr>
              <a:xfrm rot="10800000">
                <a:off x="1863790" y="-8651400"/>
                <a:ext cx="26615933" cy="505465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D30053D3-D950-4BDF-BDA1-4E20862B634B}"/>
              </a:ext>
            </a:extLst>
          </p:cNvPr>
          <p:cNvSpPr txBox="1"/>
          <p:nvPr/>
        </p:nvSpPr>
        <p:spPr>
          <a:xfrm>
            <a:off x="3555591" y="3370739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E748ABB1-A3EF-4201-941C-30B973473302}"/>
              </a:ext>
            </a:extLst>
          </p:cNvPr>
          <p:cNvSpPr txBox="1"/>
          <p:nvPr/>
        </p:nvSpPr>
        <p:spPr>
          <a:xfrm>
            <a:off x="2743200" y="999750"/>
            <a:ext cx="119634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95000"/>
                  </a:schemeClr>
                </a:solidFill>
              </a:rPr>
              <a:t>Optimization is carried out to generator and discriminator loss.</a:t>
            </a:r>
          </a:p>
        </p:txBody>
      </p:sp>
      <p:pic>
        <p:nvPicPr>
          <p:cNvPr id="5122" name="Picture 2" descr="Intro to optimization in deep learning: Momentum, RMSProp and Adam">
            <a:extLst>
              <a:ext uri="{FF2B5EF4-FFF2-40B4-BE49-F238E27FC236}">
                <a16:creationId xmlns:a16="http://schemas.microsoft.com/office/drawing/2014/main" xmlns="" id="{6A461079-253D-4B5B-A405-78A45E0BD7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3054533"/>
            <a:ext cx="9906000" cy="6348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4665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" y="-42900"/>
            <a:ext cx="18286857" cy="1028635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784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5400000">
            <a:off x="6041286" y="4980607"/>
            <a:ext cx="6205430" cy="325785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 rot="-5400000">
            <a:off x="6154924" y="5085336"/>
            <a:ext cx="5978152" cy="116328"/>
            <a:chOff x="0" y="0"/>
            <a:chExt cx="26628604" cy="518160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26615904" cy="505460"/>
            </a:xfrm>
            <a:custGeom>
              <a:avLst/>
              <a:gdLst/>
              <a:ahLst/>
              <a:cxnLst/>
              <a:rect l="l" t="t" r="r" b="b"/>
              <a:pathLst>
                <a:path w="26615904" h="505460">
                  <a:moveTo>
                    <a:pt x="252730" y="0"/>
                  </a:moveTo>
                  <a:lnTo>
                    <a:pt x="26363175" y="0"/>
                  </a:lnTo>
                  <a:cubicBezTo>
                    <a:pt x="26502875" y="0"/>
                    <a:pt x="26615904" y="113030"/>
                    <a:pt x="26615904" y="252730"/>
                  </a:cubicBezTo>
                  <a:cubicBezTo>
                    <a:pt x="26615904" y="392430"/>
                    <a:pt x="26502875" y="505460"/>
                    <a:pt x="26363175" y="505460"/>
                  </a:cubicBezTo>
                  <a:lnTo>
                    <a:pt x="252730" y="505460"/>
                  </a:lnTo>
                  <a:cubicBezTo>
                    <a:pt x="113030" y="505460"/>
                    <a:pt x="0" y="392430"/>
                    <a:pt x="0" y="252730"/>
                  </a:cubicBezTo>
                  <a:cubicBezTo>
                    <a:pt x="0" y="113030"/>
                    <a:pt x="113030" y="0"/>
                    <a:pt x="252730" y="0"/>
                  </a:cubicBezTo>
                  <a:close/>
                </a:path>
              </a:pathLst>
            </a:custGeom>
            <a:solidFill>
              <a:srgbClr val="419F65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0110645" y="3185009"/>
            <a:ext cx="6816233" cy="3539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 Compared to traditional maps, electronic models have a better advantage since they have higher accuracy and absence of distortions as well as automatic routing and control over deviations from the selected course. </a:t>
            </a:r>
            <a:endParaRPr lang="en-US" sz="2800" dirty="0">
              <a:solidFill>
                <a:schemeClr val="bg1">
                  <a:lumMod val="65000"/>
                </a:schemeClr>
              </a:solidFill>
              <a:latin typeface="HK Grotesk Light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86079" y="3848100"/>
            <a:ext cx="8795028" cy="2180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40"/>
              </a:lnSpc>
            </a:pPr>
            <a:r>
              <a:rPr lang="en-US" sz="6100" dirty="0">
                <a:solidFill>
                  <a:schemeClr val="bg1">
                    <a:lumMod val="65000"/>
                  </a:schemeClr>
                </a:solidFill>
                <a:latin typeface="HK Grotesk Medium"/>
              </a:rPr>
              <a:t>WHY DO WE NEED DIGITAL MAPS?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13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5400000">
            <a:off x="5842602" y="4781921"/>
            <a:ext cx="6582982" cy="345606"/>
          </a:xfrm>
          <a:prstGeom prst="rect">
            <a:avLst/>
          </a:prstGeom>
        </p:spPr>
      </p:pic>
      <p:grpSp>
        <p:nvGrpSpPr>
          <p:cNvPr id="14" name="Group 7"/>
          <p:cNvGrpSpPr/>
          <p:nvPr/>
        </p:nvGrpSpPr>
        <p:grpSpPr>
          <a:xfrm rot="-5400000">
            <a:off x="5973775" y="4904186"/>
            <a:ext cx="6341876" cy="114903"/>
            <a:chOff x="0" y="0"/>
            <a:chExt cx="26628604" cy="518160"/>
          </a:xfrm>
        </p:grpSpPr>
        <p:sp>
          <p:nvSpPr>
            <p:cNvPr id="15" name="Freeform 8"/>
            <p:cNvSpPr/>
            <p:nvPr/>
          </p:nvSpPr>
          <p:spPr>
            <a:xfrm>
              <a:off x="6350" y="6350"/>
              <a:ext cx="26615904" cy="505460"/>
            </a:xfrm>
            <a:custGeom>
              <a:avLst/>
              <a:gdLst/>
              <a:ahLst/>
              <a:cxnLst/>
              <a:rect l="l" t="t" r="r" b="b"/>
              <a:pathLst>
                <a:path w="26615904" h="505460">
                  <a:moveTo>
                    <a:pt x="252730" y="0"/>
                  </a:moveTo>
                  <a:lnTo>
                    <a:pt x="26363175" y="0"/>
                  </a:lnTo>
                  <a:cubicBezTo>
                    <a:pt x="26502875" y="0"/>
                    <a:pt x="26615904" y="113030"/>
                    <a:pt x="26615904" y="252730"/>
                  </a:cubicBezTo>
                  <a:cubicBezTo>
                    <a:pt x="26615904" y="392430"/>
                    <a:pt x="26502875" y="505460"/>
                    <a:pt x="26363175" y="505460"/>
                  </a:cubicBezTo>
                  <a:lnTo>
                    <a:pt x="252730" y="505460"/>
                  </a:lnTo>
                  <a:cubicBezTo>
                    <a:pt x="113030" y="505460"/>
                    <a:pt x="0" y="392430"/>
                    <a:pt x="0" y="252730"/>
                  </a:cubicBezTo>
                  <a:cubicBezTo>
                    <a:pt x="0" y="113030"/>
                    <a:pt x="113030" y="0"/>
                    <a:pt x="252730" y="0"/>
                  </a:cubicBezTo>
                  <a:close/>
                </a:path>
              </a:pathLst>
            </a:custGeom>
            <a:solidFill>
              <a:srgbClr val="419F65"/>
            </a:solidFill>
          </p:spPr>
        </p:sp>
      </p:grpSp>
      <p:grpSp>
        <p:nvGrpSpPr>
          <p:cNvPr id="16" name="Group 7"/>
          <p:cNvGrpSpPr/>
          <p:nvPr/>
        </p:nvGrpSpPr>
        <p:grpSpPr>
          <a:xfrm rot="-5400000">
            <a:off x="5973777" y="4904186"/>
            <a:ext cx="6341876" cy="114903"/>
            <a:chOff x="0" y="0"/>
            <a:chExt cx="26628604" cy="518160"/>
          </a:xfrm>
        </p:grpSpPr>
        <p:sp>
          <p:nvSpPr>
            <p:cNvPr id="17" name="Freeform 8"/>
            <p:cNvSpPr/>
            <p:nvPr/>
          </p:nvSpPr>
          <p:spPr>
            <a:xfrm>
              <a:off x="6350" y="6350"/>
              <a:ext cx="26615904" cy="505460"/>
            </a:xfrm>
            <a:custGeom>
              <a:avLst/>
              <a:gdLst/>
              <a:ahLst/>
              <a:cxnLst/>
              <a:rect l="l" t="t" r="r" b="b"/>
              <a:pathLst>
                <a:path w="26615904" h="505460">
                  <a:moveTo>
                    <a:pt x="252730" y="0"/>
                  </a:moveTo>
                  <a:lnTo>
                    <a:pt x="26363175" y="0"/>
                  </a:lnTo>
                  <a:cubicBezTo>
                    <a:pt x="26502875" y="0"/>
                    <a:pt x="26615904" y="113030"/>
                    <a:pt x="26615904" y="252730"/>
                  </a:cubicBezTo>
                  <a:cubicBezTo>
                    <a:pt x="26615904" y="392430"/>
                    <a:pt x="26502875" y="505460"/>
                    <a:pt x="26363175" y="505460"/>
                  </a:cubicBezTo>
                  <a:lnTo>
                    <a:pt x="252730" y="505460"/>
                  </a:lnTo>
                  <a:cubicBezTo>
                    <a:pt x="113030" y="505460"/>
                    <a:pt x="0" y="392430"/>
                    <a:pt x="0" y="252730"/>
                  </a:cubicBezTo>
                  <a:cubicBezTo>
                    <a:pt x="0" y="113030"/>
                    <a:pt x="113030" y="0"/>
                    <a:pt x="252730" y="0"/>
                  </a:cubicBezTo>
                  <a:close/>
                </a:path>
              </a:pathLst>
            </a:custGeom>
            <a:solidFill>
              <a:srgbClr val="419F65"/>
            </a:solid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9335437" y="3911633"/>
            <a:ext cx="7591441" cy="184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82"/>
              </a:lnSpc>
            </a:pPr>
            <a:r>
              <a:rPr lang="en-US" sz="3416" dirty="0">
                <a:solidFill>
                  <a:srgbClr val="BBBBBB"/>
                </a:solidFill>
                <a:latin typeface="HK Grotesk Light"/>
              </a:rPr>
              <a:t>To generate a standard layer of maps from satellite images using conditional-GAN.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522234" y="4711065"/>
            <a:ext cx="5033016" cy="855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720"/>
              </a:lnSpc>
            </a:pPr>
            <a:r>
              <a:rPr lang="en-US" sz="5600" dirty="0">
                <a:solidFill>
                  <a:srgbClr val="BBBBBB"/>
                </a:solidFill>
                <a:latin typeface="HK Grotesk Medium"/>
              </a:rPr>
              <a:t>CONCEPT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534400" y="2007448"/>
            <a:ext cx="325785" cy="6205430"/>
            <a:chOff x="0" y="0"/>
            <a:chExt cx="434380" cy="8273907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-5400000">
              <a:off x="-3919763" y="3919763"/>
              <a:ext cx="8273907" cy="434380"/>
            </a:xfrm>
            <a:prstGeom prst="rect">
              <a:avLst/>
            </a:prstGeom>
          </p:spPr>
        </p:pic>
        <p:grpSp>
          <p:nvGrpSpPr>
            <p:cNvPr id="10" name="Group 10"/>
            <p:cNvGrpSpPr/>
            <p:nvPr/>
          </p:nvGrpSpPr>
          <p:grpSpPr>
            <a:xfrm rot="-5400000">
              <a:off x="-3766421" y="4059402"/>
              <a:ext cx="7970870" cy="155103"/>
              <a:chOff x="0" y="0"/>
              <a:chExt cx="26628604" cy="51816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6350" y="6350"/>
                <a:ext cx="26615904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305800" y="2628901"/>
            <a:ext cx="8915400" cy="5029199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842759" y="2628901"/>
            <a:ext cx="6541831" cy="4250701"/>
            <a:chOff x="-627664" y="-1960617"/>
            <a:chExt cx="8722441" cy="5667602"/>
          </a:xfrm>
        </p:grpSpPr>
        <p:sp>
          <p:nvSpPr>
            <p:cNvPr id="11" name="TextBox 11"/>
            <p:cNvSpPr txBox="1"/>
            <p:nvPr/>
          </p:nvSpPr>
          <p:spPr>
            <a:xfrm>
              <a:off x="0" y="3084262"/>
              <a:ext cx="8094777" cy="622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l">
                <a:lnSpc>
                  <a:spcPts val="3919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627664" y="-1960617"/>
              <a:ext cx="8094777" cy="11719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888"/>
                </a:lnSpc>
              </a:pPr>
              <a:r>
                <a:rPr lang="en-US" sz="5600" dirty="0">
                  <a:solidFill>
                    <a:srgbClr val="F7F9F7"/>
                  </a:solidFill>
                  <a:latin typeface="HK Grotesk Medium"/>
                </a:rPr>
                <a:t>GAN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380579" y="2256583"/>
            <a:ext cx="325785" cy="6205430"/>
            <a:chOff x="0" y="0"/>
            <a:chExt cx="434380" cy="8273907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 rot="-5400000">
              <a:off x="-3919763" y="3919763"/>
              <a:ext cx="8273907" cy="434380"/>
            </a:xfrm>
            <a:prstGeom prst="rect">
              <a:avLst/>
            </a:prstGeom>
          </p:spPr>
        </p:pic>
        <p:grpSp>
          <p:nvGrpSpPr>
            <p:cNvPr id="15" name="Group 15"/>
            <p:cNvGrpSpPr/>
            <p:nvPr/>
          </p:nvGrpSpPr>
          <p:grpSpPr>
            <a:xfrm rot="-5400000">
              <a:off x="-3766421" y="4059402"/>
              <a:ext cx="7970870" cy="155103"/>
              <a:chOff x="0" y="0"/>
              <a:chExt cx="26628604" cy="51816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6350" y="6350"/>
                <a:ext cx="26615904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7" name="TextBox 17"/>
          <p:cNvSpPr txBox="1"/>
          <p:nvPr/>
        </p:nvSpPr>
        <p:spPr>
          <a:xfrm>
            <a:off x="930880" y="3813437"/>
            <a:ext cx="6071083" cy="3480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02259" lvl="1" algn="ctr">
              <a:lnSpc>
                <a:spcPts val="3919"/>
              </a:lnSpc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GAN is an analogous type of idea generated to model animal behavior by researchers around 2013 (Bryant, 2013). It is a relative innovation in the field of deep learning that uses two different networks on that generates images.</a:t>
            </a:r>
            <a:endParaRPr lang="en-US" sz="2799" dirty="0">
              <a:solidFill>
                <a:schemeClr val="bg1">
                  <a:lumMod val="65000"/>
                </a:schemeClr>
              </a:solidFill>
              <a:latin typeface="HK Grotesk Light" panose="020B060402020202020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24" name="Picture 23"/>
          <p:cNvPicPr/>
          <p:nvPr/>
        </p:nvPicPr>
        <p:blipFill>
          <a:blip r:embed="rId6"/>
          <a:stretch>
            <a:fillRect/>
          </a:stretch>
        </p:blipFill>
        <p:spPr>
          <a:xfrm>
            <a:off x="8768908" y="3314700"/>
            <a:ext cx="7918891" cy="365795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305800" y="2628901"/>
            <a:ext cx="8915400" cy="5029199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738135" y="2401727"/>
            <a:ext cx="6646455" cy="4477875"/>
            <a:chOff x="-767163" y="-2263516"/>
            <a:chExt cx="8861940" cy="5970501"/>
          </a:xfrm>
        </p:grpSpPr>
        <p:sp>
          <p:nvSpPr>
            <p:cNvPr id="11" name="TextBox 11"/>
            <p:cNvSpPr txBox="1"/>
            <p:nvPr/>
          </p:nvSpPr>
          <p:spPr>
            <a:xfrm>
              <a:off x="0" y="3084262"/>
              <a:ext cx="8094777" cy="622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l">
                <a:lnSpc>
                  <a:spcPts val="3919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767163" y="-2263516"/>
              <a:ext cx="8094777" cy="11719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888"/>
                </a:lnSpc>
              </a:pPr>
              <a:r>
                <a:rPr lang="en-US" sz="5600" dirty="0" err="1">
                  <a:solidFill>
                    <a:srgbClr val="F7F9F7"/>
                  </a:solidFill>
                  <a:latin typeface="HK Grotesk Medium"/>
                </a:rPr>
                <a:t>cGAN</a:t>
              </a:r>
              <a:endParaRPr lang="en-US" sz="5600" dirty="0">
                <a:solidFill>
                  <a:srgbClr val="F7F9F7"/>
                </a:solidFill>
                <a:latin typeface="HK Grotesk Medium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380579" y="2256583"/>
            <a:ext cx="325785" cy="6205430"/>
            <a:chOff x="0" y="0"/>
            <a:chExt cx="434380" cy="8273907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 rot="-5400000">
              <a:off x="-3919763" y="3919763"/>
              <a:ext cx="8273907" cy="434380"/>
            </a:xfrm>
            <a:prstGeom prst="rect">
              <a:avLst/>
            </a:prstGeom>
          </p:spPr>
        </p:pic>
        <p:grpSp>
          <p:nvGrpSpPr>
            <p:cNvPr id="15" name="Group 15"/>
            <p:cNvGrpSpPr/>
            <p:nvPr/>
          </p:nvGrpSpPr>
          <p:grpSpPr>
            <a:xfrm rot="-5400000">
              <a:off x="-3766421" y="4059402"/>
              <a:ext cx="7970870" cy="155103"/>
              <a:chOff x="0" y="0"/>
              <a:chExt cx="26628604" cy="51816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6350" y="6350"/>
                <a:ext cx="26615904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7" name="TextBox 17"/>
          <p:cNvSpPr txBox="1"/>
          <p:nvPr/>
        </p:nvSpPr>
        <p:spPr>
          <a:xfrm>
            <a:off x="783851" y="3505245"/>
            <a:ext cx="6071083" cy="49839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02259" lvl="1" algn="ctr">
              <a:lnSpc>
                <a:spcPts val="3919"/>
              </a:lnSpc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In </a:t>
            </a:r>
            <a:r>
              <a:rPr lang="en-US" sz="2800" dirty="0" err="1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cGAN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, a conditional setting is applied, meaning that both the generator and discriminator are conditioned on some sort of auxiliary information from other modalities. As a result, the ideal model can learn multi-modal mapping from inputs to outputs by being fed with different contextual information.</a:t>
            </a:r>
          </a:p>
          <a:p>
            <a:pPr marL="302259" lvl="1" algn="ctr">
              <a:lnSpc>
                <a:spcPts val="3919"/>
              </a:lnSpc>
            </a:pPr>
            <a:endParaRPr lang="en-US" sz="2799" dirty="0">
              <a:solidFill>
                <a:schemeClr val="bg1">
                  <a:lumMod val="65000"/>
                </a:schemeClr>
              </a:solidFill>
              <a:latin typeface="HK Grotesk Light" panose="020B060402020202020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18" name="Picture 17"/>
          <p:cNvPicPr/>
          <p:nvPr/>
        </p:nvPicPr>
        <p:blipFill>
          <a:blip r:embed="rId6"/>
          <a:stretch>
            <a:fillRect/>
          </a:stretch>
        </p:blipFill>
        <p:spPr>
          <a:xfrm>
            <a:off x="8938967" y="3695699"/>
            <a:ext cx="7649066" cy="2895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400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61085" y="815292"/>
            <a:ext cx="600037" cy="59928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815292"/>
            <a:ext cx="600037" cy="59928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59281" y="8958656"/>
            <a:ext cx="600037" cy="59928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61085" y="8991019"/>
            <a:ext cx="600037" cy="599287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-877447" y="1026383"/>
            <a:ext cx="20202837" cy="551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09"/>
              </a:lnSpc>
            </a:pPr>
            <a:r>
              <a:rPr lang="en-US" sz="4787" dirty="0" smtClean="0">
                <a:solidFill>
                  <a:srgbClr val="FFFAEF"/>
                </a:solidFill>
                <a:latin typeface="HK Grotesk Medium Bold"/>
              </a:rPr>
              <a:t>GAN </a:t>
            </a:r>
            <a:r>
              <a:rPr lang="en-US" sz="4787" dirty="0">
                <a:solidFill>
                  <a:srgbClr val="FFFAEF"/>
                </a:solidFill>
                <a:latin typeface="HK Grotesk Medium Bold"/>
              </a:rPr>
              <a:t>REAL WORLD APPLICATIONS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38096" y="1714500"/>
            <a:ext cx="11882703" cy="76944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927537" lvl="1" indent="-463769">
              <a:lnSpc>
                <a:spcPts val="6014"/>
              </a:lnSpc>
              <a:buFont typeface="Arial"/>
              <a:buChar char="•"/>
            </a:pPr>
            <a:r>
              <a:rPr lang="en-US" sz="4296" dirty="0" smtClean="0">
                <a:solidFill>
                  <a:srgbClr val="BBBBBB"/>
                </a:solidFill>
                <a:latin typeface="HK Grotesk Light"/>
              </a:rPr>
              <a:t>Generate </a:t>
            </a:r>
            <a:r>
              <a:rPr lang="en-US" sz="4296" dirty="0">
                <a:solidFill>
                  <a:srgbClr val="BBBBBB"/>
                </a:solidFill>
                <a:latin typeface="HK Grotesk Light"/>
              </a:rPr>
              <a:t>Realistic Photographs</a:t>
            </a:r>
          </a:p>
          <a:p>
            <a:pPr marL="927537" lvl="1" indent="-463769">
              <a:lnSpc>
                <a:spcPts val="6014"/>
              </a:lnSpc>
              <a:buFont typeface="Arial"/>
              <a:buChar char="•"/>
            </a:pPr>
            <a:r>
              <a:rPr lang="en-US" sz="4296" dirty="0" smtClean="0">
                <a:solidFill>
                  <a:srgbClr val="BBBBBB"/>
                </a:solidFill>
                <a:latin typeface="HK Grotesk Light"/>
              </a:rPr>
              <a:t>Generate Cartoon Characters</a:t>
            </a:r>
          </a:p>
          <a:p>
            <a:pPr marL="927537" lvl="1" indent="-463769">
              <a:lnSpc>
                <a:spcPts val="6014"/>
              </a:lnSpc>
              <a:buFont typeface="Arial"/>
              <a:buChar char="•"/>
            </a:pPr>
            <a:r>
              <a:rPr lang="en-US" sz="4296" dirty="0" smtClean="0">
                <a:solidFill>
                  <a:srgbClr val="BBBBBB"/>
                </a:solidFill>
                <a:latin typeface="HK Grotesk Light"/>
              </a:rPr>
              <a:t>Image-to-Image </a:t>
            </a:r>
            <a:r>
              <a:rPr lang="en-US" sz="4296" dirty="0">
                <a:solidFill>
                  <a:srgbClr val="BBBBBB"/>
                </a:solidFill>
                <a:latin typeface="HK Grotesk Light"/>
              </a:rPr>
              <a:t>Translation</a:t>
            </a:r>
          </a:p>
          <a:p>
            <a:pPr marL="927537" lvl="1" indent="-463769">
              <a:lnSpc>
                <a:spcPts val="6014"/>
              </a:lnSpc>
              <a:buFont typeface="Arial"/>
              <a:buChar char="•"/>
            </a:pPr>
            <a:r>
              <a:rPr lang="en-US" sz="4296" dirty="0">
                <a:solidFill>
                  <a:srgbClr val="BBBBBB"/>
                </a:solidFill>
                <a:latin typeface="HK Grotesk Light"/>
              </a:rPr>
              <a:t>Text-to-Image Translation</a:t>
            </a:r>
          </a:p>
          <a:p>
            <a:pPr marL="927537" lvl="1" indent="-463769">
              <a:lnSpc>
                <a:spcPts val="6014"/>
              </a:lnSpc>
              <a:buFont typeface="Arial"/>
              <a:buChar char="•"/>
            </a:pPr>
            <a:r>
              <a:rPr lang="en-US" sz="4296" dirty="0">
                <a:solidFill>
                  <a:srgbClr val="BBBBBB"/>
                </a:solidFill>
                <a:latin typeface="HK Grotesk Light"/>
              </a:rPr>
              <a:t>Semantic-Image-to-Photo Translation</a:t>
            </a:r>
          </a:p>
          <a:p>
            <a:pPr marL="927537" lvl="1" indent="-463769">
              <a:lnSpc>
                <a:spcPts val="6014"/>
              </a:lnSpc>
              <a:buFont typeface="Arial"/>
              <a:buChar char="•"/>
            </a:pPr>
            <a:r>
              <a:rPr lang="en-US" sz="4296" dirty="0" smtClean="0">
                <a:solidFill>
                  <a:srgbClr val="BBBBBB"/>
                </a:solidFill>
                <a:latin typeface="HK Grotesk Light"/>
              </a:rPr>
              <a:t>Generate </a:t>
            </a:r>
            <a:r>
              <a:rPr lang="en-US" sz="4296" dirty="0">
                <a:solidFill>
                  <a:srgbClr val="BBBBBB"/>
                </a:solidFill>
                <a:latin typeface="HK Grotesk Light"/>
              </a:rPr>
              <a:t>New Human Poses</a:t>
            </a:r>
          </a:p>
          <a:p>
            <a:pPr marL="927537" lvl="1" indent="-463769">
              <a:lnSpc>
                <a:spcPts val="6014"/>
              </a:lnSpc>
              <a:buFont typeface="Arial"/>
              <a:buChar char="•"/>
            </a:pPr>
            <a:r>
              <a:rPr lang="en-US" sz="4296" dirty="0" smtClean="0">
                <a:solidFill>
                  <a:srgbClr val="BBBBBB"/>
                </a:solidFill>
                <a:latin typeface="HK Grotesk Light"/>
              </a:rPr>
              <a:t>Face </a:t>
            </a:r>
            <a:r>
              <a:rPr lang="en-US" sz="4296" dirty="0">
                <a:solidFill>
                  <a:srgbClr val="BBBBBB"/>
                </a:solidFill>
                <a:latin typeface="HK Grotesk Light"/>
              </a:rPr>
              <a:t>Aging</a:t>
            </a:r>
          </a:p>
          <a:p>
            <a:pPr marL="927537" lvl="1" indent="-463769">
              <a:lnSpc>
                <a:spcPts val="6014"/>
              </a:lnSpc>
              <a:buFont typeface="Arial"/>
              <a:buChar char="•"/>
            </a:pPr>
            <a:r>
              <a:rPr lang="en-US" sz="4296" dirty="0" smtClean="0">
                <a:solidFill>
                  <a:srgbClr val="BBBBBB"/>
                </a:solidFill>
                <a:latin typeface="HK Grotesk Light"/>
              </a:rPr>
              <a:t>Super </a:t>
            </a:r>
            <a:r>
              <a:rPr lang="en-US" sz="4296" dirty="0">
                <a:solidFill>
                  <a:srgbClr val="BBBBBB"/>
                </a:solidFill>
                <a:latin typeface="HK Grotesk Light"/>
              </a:rPr>
              <a:t>Resolution</a:t>
            </a:r>
          </a:p>
          <a:p>
            <a:pPr marL="927537" lvl="1" indent="-463769">
              <a:lnSpc>
                <a:spcPts val="6014"/>
              </a:lnSpc>
              <a:buFont typeface="Arial"/>
              <a:buChar char="•"/>
            </a:pPr>
            <a:r>
              <a:rPr lang="en-US" sz="4296" dirty="0" smtClean="0">
                <a:solidFill>
                  <a:srgbClr val="BBBBBB"/>
                </a:solidFill>
                <a:latin typeface="HK Grotesk Light"/>
              </a:rPr>
              <a:t>Video </a:t>
            </a:r>
            <a:r>
              <a:rPr lang="en-US" sz="4296" dirty="0">
                <a:solidFill>
                  <a:srgbClr val="BBBBBB"/>
                </a:solidFill>
                <a:latin typeface="HK Grotesk Light"/>
              </a:rPr>
              <a:t>Prediction</a:t>
            </a:r>
          </a:p>
          <a:p>
            <a:pPr marL="927537" lvl="1" indent="-463769">
              <a:lnSpc>
                <a:spcPts val="6014"/>
              </a:lnSpc>
              <a:buFont typeface="Arial"/>
              <a:buChar char="•"/>
            </a:pPr>
            <a:r>
              <a:rPr lang="en-US" sz="4296" dirty="0">
                <a:solidFill>
                  <a:srgbClr val="BBBBBB"/>
                </a:solidFill>
                <a:latin typeface="HK Grotesk Light"/>
              </a:rPr>
              <a:t>3D Object Generation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9579149" y="3189130"/>
            <a:ext cx="8404051" cy="4719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19"/>
              </a:lnSpc>
            </a:pPr>
            <a:r>
              <a:rPr lang="en-US" sz="3300" dirty="0">
                <a:solidFill>
                  <a:srgbClr val="BBBBBB"/>
                </a:solidFill>
                <a:latin typeface="HK Grotesk Light"/>
              </a:rPr>
              <a:t>Besides the others features provided by </a:t>
            </a:r>
            <a:r>
              <a:rPr lang="en-US" sz="3300" dirty="0" smtClean="0">
                <a:solidFill>
                  <a:srgbClr val="BBBBBB"/>
                </a:solidFill>
                <a:latin typeface="HK Grotesk Light"/>
              </a:rPr>
              <a:t>GAN </a:t>
            </a:r>
            <a:r>
              <a:rPr lang="en-US" sz="3300" dirty="0">
                <a:solidFill>
                  <a:srgbClr val="BBBBBB"/>
                </a:solidFill>
                <a:latin typeface="HK Grotesk Light"/>
              </a:rPr>
              <a:t>our project mostly focuses on :</a:t>
            </a:r>
          </a:p>
          <a:p>
            <a:pPr marL="712470" lvl="1" indent="-356235">
              <a:lnSpc>
                <a:spcPts val="4620"/>
              </a:lnSpc>
              <a:buFont typeface="Arial"/>
              <a:buChar char="•"/>
            </a:pPr>
            <a:endParaRPr lang="en-US" sz="3299" dirty="0">
              <a:solidFill>
                <a:srgbClr val="BBBBBB"/>
              </a:solidFill>
              <a:latin typeface="HK Grotesk Light"/>
            </a:endParaRPr>
          </a:p>
          <a:p>
            <a:pPr marL="712470" lvl="1" indent="-356235">
              <a:lnSpc>
                <a:spcPts val="4620"/>
              </a:lnSpc>
              <a:buFont typeface="Arial"/>
              <a:buChar char="•"/>
            </a:pPr>
            <a:r>
              <a:rPr lang="en-US" sz="3299" dirty="0">
                <a:solidFill>
                  <a:srgbClr val="BBBBBB"/>
                </a:solidFill>
                <a:latin typeface="HK Grotesk Light"/>
              </a:rPr>
              <a:t>Ability to model high-dimensional data</a:t>
            </a:r>
          </a:p>
          <a:p>
            <a:pPr marL="712470" lvl="1" indent="-356235">
              <a:lnSpc>
                <a:spcPts val="4620"/>
              </a:lnSpc>
              <a:buFont typeface="Arial"/>
              <a:buChar char="•"/>
            </a:pPr>
            <a:r>
              <a:rPr lang="en-US" sz="3299" dirty="0">
                <a:solidFill>
                  <a:srgbClr val="BBBBBB"/>
                </a:solidFill>
                <a:latin typeface="HK Grotesk Light"/>
              </a:rPr>
              <a:t>Capacity to provide multi modal outputs or multiple plausible answers.</a:t>
            </a:r>
          </a:p>
          <a:p>
            <a:pPr marL="712470" lvl="1" indent="-356235">
              <a:lnSpc>
                <a:spcPts val="4620"/>
              </a:lnSpc>
              <a:buFont typeface="Arial"/>
              <a:buChar char="•"/>
            </a:pPr>
            <a:r>
              <a:rPr lang="en-US" sz="3299" dirty="0">
                <a:solidFill>
                  <a:srgbClr val="BBBBBB"/>
                </a:solidFill>
                <a:latin typeface="HK Grotesk Light"/>
              </a:rPr>
              <a:t>High success rate</a:t>
            </a:r>
          </a:p>
          <a:p>
            <a:pPr marL="712470" lvl="1" indent="-356235">
              <a:lnSpc>
                <a:spcPts val="4620"/>
              </a:lnSpc>
              <a:buFont typeface="Arial"/>
              <a:buChar char="•"/>
            </a:pPr>
            <a:r>
              <a:rPr lang="en-US" sz="3299" dirty="0">
                <a:solidFill>
                  <a:srgbClr val="BBBBBB"/>
                </a:solidFill>
                <a:latin typeface="HK Grotesk Light"/>
              </a:rPr>
              <a:t>Better Computational speed and power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5400000">
            <a:off x="6041285" y="4980607"/>
            <a:ext cx="6205430" cy="325785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 rot="-5400000">
            <a:off x="6154924" y="5085336"/>
            <a:ext cx="5978152" cy="116328"/>
            <a:chOff x="0" y="0"/>
            <a:chExt cx="26628604" cy="518160"/>
          </a:xfrm>
        </p:grpSpPr>
        <p:sp>
          <p:nvSpPr>
            <p:cNvPr id="9" name="Freeform 9"/>
            <p:cNvSpPr/>
            <p:nvPr/>
          </p:nvSpPr>
          <p:spPr>
            <a:xfrm>
              <a:off x="6350" y="6350"/>
              <a:ext cx="26615904" cy="505460"/>
            </a:xfrm>
            <a:custGeom>
              <a:avLst/>
              <a:gdLst/>
              <a:ahLst/>
              <a:cxnLst/>
              <a:rect l="l" t="t" r="r" b="b"/>
              <a:pathLst>
                <a:path w="26615904" h="505460">
                  <a:moveTo>
                    <a:pt x="252730" y="0"/>
                  </a:moveTo>
                  <a:lnTo>
                    <a:pt x="26363175" y="0"/>
                  </a:lnTo>
                  <a:cubicBezTo>
                    <a:pt x="26502875" y="0"/>
                    <a:pt x="26615904" y="113030"/>
                    <a:pt x="26615904" y="252730"/>
                  </a:cubicBezTo>
                  <a:cubicBezTo>
                    <a:pt x="26615904" y="392430"/>
                    <a:pt x="26502875" y="505460"/>
                    <a:pt x="26363175" y="505460"/>
                  </a:cubicBezTo>
                  <a:lnTo>
                    <a:pt x="252730" y="505460"/>
                  </a:lnTo>
                  <a:cubicBezTo>
                    <a:pt x="113030" y="505460"/>
                    <a:pt x="0" y="392430"/>
                    <a:pt x="0" y="252730"/>
                  </a:cubicBezTo>
                  <a:cubicBezTo>
                    <a:pt x="0" y="113030"/>
                    <a:pt x="113030" y="0"/>
                    <a:pt x="252730" y="0"/>
                  </a:cubicBezTo>
                  <a:close/>
                </a:path>
              </a:pathLst>
            </a:custGeom>
            <a:solidFill>
              <a:srgbClr val="419F65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531843" y="4049441"/>
            <a:ext cx="8419291" cy="1205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</a:pPr>
            <a:r>
              <a:rPr lang="en-US" sz="6700" dirty="0">
                <a:solidFill>
                  <a:srgbClr val="FFFFFF"/>
                </a:solidFill>
                <a:latin typeface="HK Grotesk Medium"/>
              </a:rPr>
              <a:t>WHY </a:t>
            </a:r>
            <a:r>
              <a:rPr lang="en-US" sz="6700" dirty="0" smtClean="0">
                <a:solidFill>
                  <a:srgbClr val="FFFFFF"/>
                </a:solidFill>
                <a:latin typeface="HK Grotesk Medium"/>
              </a:rPr>
              <a:t>GAN </a:t>
            </a:r>
            <a:r>
              <a:rPr lang="en-US" sz="6700" dirty="0">
                <a:solidFill>
                  <a:srgbClr val="FFFFFF"/>
                </a:solidFill>
                <a:latin typeface="HK Grotesk Medium"/>
              </a:rPr>
              <a:t>?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11"/>
          <a:stretch/>
        </p:blipFill>
        <p:spPr>
          <a:xfrm>
            <a:off x="2633662" y="1221190"/>
            <a:ext cx="11158538" cy="857051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906000" y="2857500"/>
            <a:ext cx="228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Satellite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56120" y="9649480"/>
            <a:ext cx="1935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Probability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00200" y="495300"/>
            <a:ext cx="3581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BLOCK DIAGRAM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54139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9906000" y="2857500"/>
            <a:ext cx="228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Satellite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286000" y="930268"/>
            <a:ext cx="5715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 </a:t>
            </a:r>
            <a:endParaRPr lang="en-US" sz="44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599" y="2331992"/>
            <a:ext cx="10002495" cy="7202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618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2293</TotalTime>
  <Words>366</Words>
  <Application>Microsoft Office PowerPoint</Application>
  <PresentationFormat>Custom</PresentationFormat>
  <Paragraphs>67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 Light</vt:lpstr>
      <vt:lpstr>Calibri</vt:lpstr>
      <vt:lpstr>HK Grotesk Medium Bold</vt:lpstr>
      <vt:lpstr>HK Grotesk Medium</vt:lpstr>
      <vt:lpstr>Times New Roman</vt:lpstr>
      <vt:lpstr>HK Grotesk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Charcoal and Green Dark Neomorphic Money Budgeting Marketing Video Presentation</dc:title>
  <dc:creator>Sandeep</dc:creator>
  <cp:lastModifiedBy>Microsoft account</cp:lastModifiedBy>
  <cp:revision>53</cp:revision>
  <dcterms:created xsi:type="dcterms:W3CDTF">2006-08-16T00:00:00Z</dcterms:created>
  <dcterms:modified xsi:type="dcterms:W3CDTF">2022-05-17T07:03:58Z</dcterms:modified>
  <dc:identifier>DAEWdxqErQ0</dc:identifier>
</cp:coreProperties>
</file>

<file path=docProps/thumbnail.jpeg>
</file>